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4"/>
  </p:handout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76" r:id="rId11"/>
    <p:sldId id="277" r:id="rId12"/>
    <p:sldId id="278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5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svg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11055" y="97155"/>
            <a:ext cx="2351405" cy="43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55320"/>
            <a:ext cx="9144000" cy="2602230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近期文章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分享</a:t>
            </a:r>
            <a:endParaRPr kumimoji="1" lang="zh-CN" altLang="en-US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90620"/>
            <a:ext cx="9144000" cy="2179320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南方科技大学，计算机科学与工程系</a:t>
            </a:r>
            <a:endParaRPr kumimoji="1" lang="en-US" altLang="zh-CN" sz="3200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计算语言学与意识科学实验室</a:t>
            </a:r>
            <a:endParaRPr kumimoji="1" lang="en-US" altLang="zh-CN" sz="3200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r>
              <a:rPr kumimoji="1" lang="en-US" altLang="zh-CN" sz="3200" dirty="0"/>
              <a:t>Computational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Linguistics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Consciousness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Science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Lab</a:t>
            </a:r>
            <a:endParaRPr kumimoji="1" lang="en-US" altLang="zh-CN" sz="3200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r>
              <a:rPr kumimoji="1" lang="en-US" altLang="zh-CN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2024</a:t>
            </a:r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年</a:t>
            </a:r>
            <a:r>
              <a:rPr kumimoji="1" lang="en-US" altLang="zh-CN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11</a:t>
            </a:r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月</a:t>
            </a:r>
            <a:r>
              <a:rPr kumimoji="1" lang="en-US" altLang="zh-CN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8</a:t>
            </a:r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日</a:t>
            </a:r>
            <a:endParaRPr kumimoji="1" lang="zh-CN" altLang="en-US" sz="3200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r>
              <a:rPr kumimoji="1" lang="zh-CN" altLang="en-US" sz="32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徐炀</a:t>
            </a:r>
            <a:endParaRPr kumimoji="1" lang="zh-CN" altLang="en-US" sz="3200" dirty="0"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8064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Phases of new word generation</a:t>
            </a:r>
            <a:endParaRPr lang="zh-CN" altLang="en-US"/>
          </a:p>
        </p:txBody>
      </p:sp>
      <p:pic>
        <p:nvPicPr>
          <p:cNvPr id="4" name="图片 3" descr="截屏2024-11-08 11.09.09"/>
          <p:cNvPicPr>
            <a:picLocks noChangeAspect="1"/>
          </p:cNvPicPr>
          <p:nvPr/>
        </p:nvPicPr>
        <p:blipFill>
          <a:blip r:embed="rId1"/>
          <a:srcRect l="5420"/>
          <a:stretch>
            <a:fillRect/>
          </a:stretch>
        </p:blipFill>
        <p:spPr>
          <a:xfrm>
            <a:off x="488950" y="1325245"/>
            <a:ext cx="4975225" cy="4306570"/>
          </a:xfrm>
          <a:prstGeom prst="rect">
            <a:avLst/>
          </a:prstGeom>
        </p:spPr>
      </p:pic>
      <p:pic>
        <p:nvPicPr>
          <p:cNvPr id="5" name="图片 4" descr="截屏2024-11-08 11.09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5" y="1325245"/>
            <a:ext cx="5365750" cy="433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10740" y="2688590"/>
                <a:ext cx="981075" cy="4610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sz="2400" i="1">
                  <a:solidFill>
                    <a:schemeClr val="accent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40" y="2688590"/>
                <a:ext cx="981075" cy="4610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endCxn id="6" idx="2"/>
          </p:cNvCxnSpPr>
          <p:nvPr/>
        </p:nvCxnSpPr>
        <p:spPr>
          <a:xfrm flipV="1">
            <a:off x="2086610" y="3149600"/>
            <a:ext cx="514985" cy="569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47700" y="4002405"/>
                <a:ext cx="87058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accent2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𝜆</m:t>
                      </m:r>
                      <m:r>
                        <a:rPr lang="en-US" altLang="zh-CN" sz="2400" i="1">
                          <a:solidFill>
                            <a:schemeClr val="accent2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accent2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accent2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sz="2400" i="1">
                  <a:solidFill>
                    <a:schemeClr val="accent2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4002405"/>
                <a:ext cx="870585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endCxn id="8" idx="3"/>
          </p:cNvCxnSpPr>
          <p:nvPr/>
        </p:nvCxnSpPr>
        <p:spPr>
          <a:xfrm flipH="1">
            <a:off x="1518285" y="4116070"/>
            <a:ext cx="525145" cy="116840"/>
          </a:xfrm>
          <a:prstGeom prst="straightConnector1">
            <a:avLst/>
          </a:prstGeom>
          <a:ln w="12700" cap="flat" cmpd="sng">
            <a:solidFill>
              <a:srgbClr val="FF6600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截屏2024-11-08 11.18.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295" y="5734685"/>
            <a:ext cx="8826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421640"/>
            <a:ext cx="10515600" cy="1162685"/>
          </a:xfrm>
        </p:spPr>
        <p:txBody>
          <a:bodyPr>
            <a:normAutofit fontScale="90000"/>
          </a:bodyPr>
          <a:p>
            <a:r>
              <a:rPr lang="en-US" altLang="zh-CN"/>
              <a:t>Bao et al.: PDF Approach for Text Detection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Propose Probability Distribution Estimation (PDE) to enable existing white-box methods to proprietary models</a:t>
            </a:r>
            <a:endParaRPr lang="en-US" altLang="zh-CN"/>
          </a:p>
        </p:txBody>
      </p:sp>
      <p:pic>
        <p:nvPicPr>
          <p:cNvPr id="4" name="图片 3" descr="截屏2024-11-08 08.4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3047365"/>
            <a:ext cx="8218805" cy="3132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71635" y="344932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Xsum, Writing, PubMed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8720" y="3592830"/>
            <a:ext cx="1199515" cy="2711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11-08 08.45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1151255"/>
            <a:ext cx="8641080" cy="527113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217795" y="5537835"/>
            <a:ext cx="4047490" cy="264795"/>
          </a:xfrm>
          <a:prstGeom prst="roundRect">
            <a:avLst/>
          </a:prstGeom>
          <a:solidFill>
            <a:schemeClr val="accent3">
              <a:alpha val="4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26135" y="5802630"/>
            <a:ext cx="5823585" cy="264795"/>
          </a:xfrm>
          <a:prstGeom prst="roundRect">
            <a:avLst/>
          </a:prstGeom>
          <a:solidFill>
            <a:schemeClr val="accent3">
              <a:alpha val="4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Probability Distribution Estimation (PDE)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2980055"/>
            <a:ext cx="10515600" cy="2856230"/>
          </a:xfrm>
        </p:spPr>
        <p:txBody>
          <a:bodyPr/>
          <a:p>
            <a:r>
              <a:rPr lang="en-US" altLang="zh-CN" sz="2400"/>
              <a:t>The probability distribution follows a </a:t>
            </a:r>
            <a:r>
              <a:rPr lang="en-US" altLang="zh-CN" sz="2400" b="1">
                <a:solidFill>
                  <a:schemeClr val="accent1"/>
                </a:solidFill>
              </a:rPr>
              <a:t>decaying pattern</a:t>
            </a:r>
            <a:r>
              <a:rPr lang="en-US" altLang="zh-CN" sz="2400"/>
              <a:t>, where the larger models have a higher top-1 probability and a bigger decay factor</a:t>
            </a:r>
            <a:endParaRPr lang="en-US" altLang="zh-CN" sz="2400"/>
          </a:p>
        </p:txBody>
      </p:sp>
      <p:pic>
        <p:nvPicPr>
          <p:cNvPr id="4" name="图片 3" descr="截屏2024-11-08 08.48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1435100"/>
            <a:ext cx="10388600" cy="1320800"/>
          </a:xfrm>
          <a:prstGeom prst="rect">
            <a:avLst/>
          </a:prstGeom>
        </p:spPr>
      </p:pic>
      <p:pic>
        <p:nvPicPr>
          <p:cNvPr id="5" name="图片 4" descr="截屏2024-11-08 08.51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55" y="3895090"/>
            <a:ext cx="4961890" cy="2472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Probability Distribution Estimation (PDE)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en-US" altLang="zh-CN" sz="2400"/>
                  <a:t>Three specific estimation algorithms</a:t>
                </a:r>
                <a:endParaRPr lang="en-US" altLang="zh-CN" sz="2400"/>
              </a:p>
              <a:p>
                <a:r>
                  <a:rPr lang="en-US" altLang="zh-CN" sz="2400"/>
                  <a:t>1. Using Geometric distribution: exponential decay with a fixed decay factor</a:t>
                </a:r>
                <a:endParaRPr lang="en-US" altLang="zh-CN" sz="2400"/>
              </a:p>
              <a:p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>
                    <a:sym typeface="+mn-ea"/>
                  </a:rPr>
                  <a:t>standard Geo. distr., </a:t>
                </a:r>
                <a:r>
                  <a:rPr lang="en-US" altLang="zh-CN" sz="2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/>
                  <a:t> is the top-1 probability, with decay factor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altLang="zh-CN" sz="2400"/>
                  <a:t>Consider near-Geo. distr.: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截屏2024-11-08 09.12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825115"/>
            <a:ext cx="5941060" cy="6584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094605" y="4380230"/>
            <a:ext cx="5896610" cy="2104390"/>
            <a:chOff x="8023" y="6898"/>
            <a:chExt cx="9286" cy="3314"/>
          </a:xfrm>
        </p:grpSpPr>
        <p:pic>
          <p:nvPicPr>
            <p:cNvPr id="7" name="图片 6" descr="截屏2024-11-08 09.19.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3" y="6898"/>
              <a:ext cx="9287" cy="23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8355" y="9488"/>
                  <a:ext cx="8537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/>
                    <a:t>decay factor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𝜆</m:t>
                      </m:r>
                    </m:oMath>
                  </a14:m>
                  <a:r>
                    <a:rPr lang="en-US" altLang="zh-CN" sz="2400"/>
                    <a:t> is learned iteratively</a:t>
                  </a:r>
                  <a:endParaRPr lang="en-US" altLang="zh-CN" sz="240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" y="9488"/>
                  <a:ext cx="8537" cy="72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Probability Distribution Estimation (PDE)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</p:spPr>
            <p:txBody>
              <a:bodyPr/>
              <a:p>
                <a:r>
                  <a:rPr lang="en-US" altLang="zh-CN" sz="2400"/>
                  <a:t>2. Using Zipfian Distribution</a:t>
                </a:r>
                <a:endParaRPr lang="en-US" altLang="zh-CN" sz="2400"/>
              </a:p>
              <a:p>
                <a:r>
                  <a:rPr lang="en-US" altLang="zh-CN" sz="2400"/>
                  <a:t>Frequencies of words in natural languages usually adhere to Zipf’s law, where the word frequency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∝</m:t>
                    </m:r>
                  </m:oMath>
                </a14:m>
                <a:r>
                  <a:rPr lang="en-US" altLang="zh-CN" sz="2400"/>
                  <a:t> word rank.</a:t>
                </a:r>
                <a:r>
                  <a:rPr lang="zh-CN" altLang="en-US" sz="2400"/>
                  <a:t>（</a:t>
                </a:r>
                <a:r>
                  <a:rPr lang="zh-CN" altLang="en-US" sz="2400"/>
                  <a:t>反比）</a:t>
                </a:r>
                <a:endParaRPr lang="zh-CN" altLang="en-US" sz="2400"/>
              </a:p>
              <a:p>
                <a:endParaRPr lang="zh-CN" altLang="en-US" sz="2400"/>
              </a:p>
              <a:p>
                <a:endParaRPr lang="zh-CN" altLang="en-US" sz="2400"/>
              </a:p>
              <a:p>
                <a:endParaRPr lang="zh-CN" altLang="en-US" sz="2400"/>
              </a:p>
              <a:p>
                <a:endParaRPr lang="zh-CN" altLang="en-US" sz="240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𝛼</m:t>
                    </m:r>
                  </m:oMath>
                </a14:m>
                <a:r>
                  <a:rPr lang="en-US" altLang="zh-CN" sz="240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𝛽</m:t>
                    </m:r>
                  </m:oMath>
                </a14:m>
                <a:r>
                  <a:rPr lang="en-US" altLang="zh-CN" sz="2400"/>
                  <a:t> are positive params learned from a loss that minimizes their deviations from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typical values</a:t>
                </a:r>
                <a:r>
                  <a:rPr lang="en-US" altLang="zh-CN" sz="2400"/>
                  <a:t>.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截屏2024-11-08 09.26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2976245"/>
            <a:ext cx="6536055" cy="148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Probability Distribution Estimation (PDE)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3. Using a Multi-Layer Perceptron (MLP) model, which accepts the top-K probabilities and predicts the probabilities for the rest of the ranks.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</p:txBody>
      </p:sp>
      <p:grpSp>
        <p:nvGrpSpPr>
          <p:cNvPr id="6" name="组合 5"/>
          <p:cNvGrpSpPr/>
          <p:nvPr/>
        </p:nvGrpSpPr>
        <p:grpSpPr>
          <a:xfrm>
            <a:off x="1059180" y="2895600"/>
            <a:ext cx="9193530" cy="1911350"/>
            <a:chOff x="1906" y="4478"/>
            <a:chExt cx="14478" cy="3010"/>
          </a:xfrm>
        </p:grpSpPr>
        <p:pic>
          <p:nvPicPr>
            <p:cNvPr id="4" name="图片 3" descr="截屏2024-11-08 09.40.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44" y="4478"/>
              <a:ext cx="10201" cy="2112"/>
            </a:xfrm>
            <a:prstGeom prst="rect">
              <a:avLst/>
            </a:prstGeom>
          </p:spPr>
        </p:pic>
        <p:pic>
          <p:nvPicPr>
            <p:cNvPr id="5" name="图片 4" descr="截屏2024-11-08 09.41.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" y="6774"/>
              <a:ext cx="14478" cy="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PDE Outcomes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MLP is closest to real distr.</a:t>
            </a:r>
            <a:endParaRPr lang="en-US" altLang="zh-CN" sz="2400"/>
          </a:p>
        </p:txBody>
      </p:sp>
      <p:pic>
        <p:nvPicPr>
          <p:cNvPr id="4" name="图片 3" descr="截屏2024-11-08 09.54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0" y="1706880"/>
            <a:ext cx="3385185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Fast-Detect + PDE</a:t>
            </a:r>
            <a:endParaRPr lang="en-US" altLang="zh-CN"/>
          </a:p>
        </p:txBody>
      </p:sp>
      <p:pic>
        <p:nvPicPr>
          <p:cNvPr id="4" name="图片 3" descr="截屏2024-11-08 09.5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145" y="2274570"/>
            <a:ext cx="8722995" cy="3274695"/>
          </a:xfrm>
          <a:prstGeom prst="rect">
            <a:avLst/>
          </a:prstGeom>
        </p:spPr>
      </p:pic>
      <p:pic>
        <p:nvPicPr>
          <p:cNvPr id="5" name="图片 4" descr="截屏2024-11-08 09.58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1520190"/>
            <a:ext cx="8605520" cy="57785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977765" y="1781810"/>
            <a:ext cx="655955" cy="370586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截屏2024-11-08 10.00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5" y="5692140"/>
            <a:ext cx="8782685" cy="2990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993005" y="5653405"/>
            <a:ext cx="616585" cy="29908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37710" y="6056630"/>
            <a:ext cx="182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Previous SOTA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83150" y="1151890"/>
            <a:ext cx="242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PubMed: </a:t>
            </a:r>
            <a:r>
              <a:rPr lang="zh-CN" altLang="en-US">
                <a:solidFill>
                  <a:schemeClr val="accent2"/>
                </a:solidFill>
              </a:rPr>
              <a:t>短文本问答</a:t>
            </a:r>
            <a:endParaRPr lang="zh-CN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Advantages of PDE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Universal </a:t>
            </a:r>
            <a:r>
              <a:rPr lang="zh-CN" altLang="en-US" sz="2400"/>
              <a:t>通用性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Accurate and fast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 descr="截屏2024-11-08 10.03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392045"/>
            <a:ext cx="10074275" cy="339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Papers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</a:rPr>
              <a:t>A.F. Badalamenti et al.,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Lawful Systems Dynamics in How Poets Choose Their Words (1994)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 sz="2395">
                <a:solidFill>
                  <a:schemeClr val="tx1"/>
                </a:solidFill>
                <a:sym typeface="+mn-ea"/>
              </a:rPr>
              <a:t>Poisson Evolution in Word Selection (1994)</a:t>
            </a:r>
            <a:endParaRPr lang="en-US" altLang="zh-CN" sz="2395">
              <a:solidFill>
                <a:schemeClr val="tx1"/>
              </a:solidFill>
            </a:endParaRPr>
          </a:p>
          <a:p>
            <a:pPr lvl="0"/>
            <a:endParaRPr lang="en-US" altLang="zh-CN">
              <a:solidFill>
                <a:schemeClr val="tx1"/>
              </a:solidFill>
            </a:endParaRPr>
          </a:p>
          <a:p>
            <a:pPr lvl="0"/>
            <a:r>
              <a:rPr lang="en-US" altLang="zh-CN">
                <a:solidFill>
                  <a:schemeClr val="tx1"/>
                </a:solidFill>
              </a:rPr>
              <a:t>Bao et al., (Author of Fast-DetectGPT)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White-Box Text Detectors using Proprietary LLMs: A Probability Distribution Estimation (PDE) Approach</a:t>
            </a:r>
            <a:endParaRPr lang="en-US" altLang="zh-CN">
              <a:solidFill>
                <a:schemeClr val="tx1"/>
              </a:solidFill>
            </a:endParaRPr>
          </a:p>
          <a:p>
            <a:pPr lvl="0"/>
            <a:endParaRPr lang="en-US" altLang="zh-CN">
              <a:solidFill>
                <a:schemeClr val="tx1"/>
              </a:solidFill>
            </a:endParaRPr>
          </a:p>
          <a:p>
            <a:pPr lvl="0"/>
            <a:r>
              <a:rPr lang="en-US" altLang="zh-CN">
                <a:solidFill>
                  <a:schemeClr val="tx1"/>
                </a:solidFill>
              </a:rPr>
              <a:t>Nature watermark paper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Questions and Issues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Best way to share slides? Ideas?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sym typeface="+mn-ea"/>
              </a:rPr>
              <a:t>A.F. Badalamenti et al.: Paper A +B</a:t>
            </a:r>
            <a:endParaRPr lang="en-US" altLang="zh-CN" sz="4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Paper A: </a:t>
            </a:r>
            <a:r>
              <a:rPr lang="en-US" altLang="zh-CN">
                <a:sym typeface="+mn-ea"/>
              </a:rPr>
              <a:t>Lawful Systems Dynamics in How Poets Choose Their Words (1994) Behavioral Science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The emergence of </a:t>
            </a:r>
            <a:r>
              <a:rPr lang="en-US" altLang="zh-CN" b="1"/>
              <a:t>new </a:t>
            </a:r>
            <a:r>
              <a:rPr lang="en-US" altLang="zh-CN"/>
              <a:t>words is a Poisson process</a:t>
            </a:r>
            <a:endParaRPr lang="en-US" altLang="zh-CN"/>
          </a:p>
          <a:p>
            <a:r>
              <a:rPr lang="en-US" altLang="zh-CN"/>
              <a:t>Data: seven poets</a:t>
            </a:r>
            <a:endParaRPr lang="en-US" altLang="zh-CN"/>
          </a:p>
          <a:p>
            <a:r>
              <a:rPr lang="en-US" altLang="zh-CN"/>
              <a:t>Two measures</a:t>
            </a:r>
            <a:endParaRPr lang="en-US" altLang="zh-CN"/>
          </a:p>
          <a:p>
            <a:pPr lvl="1">
              <a:buFont typeface="Wingdings" panose="05000000000000000000" charset="0"/>
              <a:buChar char=""/>
            </a:pPr>
            <a:r>
              <a:rPr lang="en-US" altLang="zh-CN"/>
              <a:t> waiting time between the invocation of new words</a:t>
            </a:r>
            <a:endParaRPr lang="en-US" altLang="zh-CN"/>
          </a:p>
          <a:p>
            <a:pPr lvl="1">
              <a:buFont typeface="Wingdings" panose="05000000000000000000" charset="0"/>
              <a:buChar char=""/>
            </a:pPr>
            <a:r>
              <a:rPr lang="en-US" altLang="zh-CN"/>
              <a:t> information entropy of word 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Q1: Temporal property of new words?</a:t>
            </a:r>
            <a:endParaRPr lang="en-US" altLang="zh-CN" sz="4000"/>
          </a:p>
        </p:txBody>
      </p:sp>
      <p:pic>
        <p:nvPicPr>
          <p:cNvPr id="4" name="图片 3" descr="截屏2024-11-07 14.03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383030"/>
            <a:ext cx="4937760" cy="4273550"/>
          </a:xfrm>
          <a:prstGeom prst="rect">
            <a:avLst/>
          </a:prstGeom>
        </p:spPr>
      </p:pic>
      <p:pic>
        <p:nvPicPr>
          <p:cNvPr id="5" name="图片 4" descr="截屏2024-11-07 14.04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5807710"/>
            <a:ext cx="4080510" cy="744220"/>
          </a:xfrm>
          <a:prstGeom prst="rect">
            <a:avLst/>
          </a:prstGeom>
        </p:spPr>
      </p:pic>
      <p:pic>
        <p:nvPicPr>
          <p:cNvPr id="6" name="图片 5" descr="截屏2024-11-07 14.04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10" y="1237615"/>
            <a:ext cx="5055870" cy="4076065"/>
          </a:xfrm>
          <a:prstGeom prst="rect">
            <a:avLst/>
          </a:prstGeom>
        </p:spPr>
      </p:pic>
      <p:pic>
        <p:nvPicPr>
          <p:cNvPr id="7" name="图片 6" descr="截屏2024-11-07 14.05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90" y="5313680"/>
            <a:ext cx="474091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Poisson = Negative Exponential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5135245" cy="4351655"/>
          </a:xfrm>
        </p:spPr>
        <p:txBody>
          <a:bodyPr/>
          <a:p>
            <a:r>
              <a:rPr lang="en-US" altLang="zh-CN" sz="2000">
                <a:solidFill>
                  <a:schemeClr val="tx2"/>
                </a:solidFill>
              </a:rPr>
              <a:t>Page 67:</a:t>
            </a:r>
            <a:endParaRPr lang="en-US" altLang="zh-CN" sz="2000">
              <a:solidFill>
                <a:schemeClr val="tx2"/>
              </a:solidFill>
            </a:endParaRPr>
          </a:p>
          <a:p>
            <a:pPr lvl="0"/>
            <a:r>
              <a:rPr lang="en-US" altLang="zh-CN" sz="2000">
                <a:solidFill>
                  <a:srgbClr val="0070C0"/>
                </a:solidFill>
              </a:rPr>
              <a:t>“A Poisson model characterizes the instantaneous probability that an event, here a new word, will occur.”</a:t>
            </a:r>
            <a:endParaRPr lang="en-US" altLang="zh-CN" sz="2000">
              <a:solidFill>
                <a:srgbClr val="0070C0"/>
              </a:solidFill>
            </a:endParaRPr>
          </a:p>
          <a:p>
            <a:pPr lvl="0"/>
            <a:r>
              <a:rPr lang="en-US" altLang="zh-CN" sz="2000">
                <a:solidFill>
                  <a:srgbClr val="0070C0"/>
                </a:solidFill>
              </a:rPr>
              <a:t>The chief signature of a Poisson process is that the distribution of waiting times between successive events is </a:t>
            </a:r>
            <a:r>
              <a:rPr lang="en-US" altLang="zh-CN" sz="2000" b="1">
                <a:solidFill>
                  <a:srgbClr val="0070C0"/>
                </a:solidFill>
              </a:rPr>
              <a:t>negative exponential</a:t>
            </a:r>
            <a:r>
              <a:rPr lang="en-US" altLang="zh-CN" sz="2000">
                <a:solidFill>
                  <a:srgbClr val="0070C0"/>
                </a:solidFill>
              </a:rPr>
              <a:t>.</a:t>
            </a:r>
            <a:endParaRPr lang="en-US" altLang="zh-CN" sz="2000">
              <a:solidFill>
                <a:srgbClr val="0070C0"/>
              </a:solidFill>
            </a:endParaRPr>
          </a:p>
        </p:txBody>
      </p:sp>
      <p:pic>
        <p:nvPicPr>
          <p:cNvPr id="5" name="图片 4" descr="截屏2024-11-07 14.33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4380230"/>
            <a:ext cx="7230745" cy="10775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36065" y="5821680"/>
            <a:ext cx="2920365" cy="6451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(between a new word and the next new word)</a:t>
            </a:r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7796530" y="1513840"/>
            <a:ext cx="4022090" cy="4648835"/>
            <a:chOff x="12278" y="2384"/>
            <a:chExt cx="6334" cy="7321"/>
          </a:xfrm>
        </p:grpSpPr>
        <p:pic>
          <p:nvPicPr>
            <p:cNvPr id="6" name="图片 5" descr="截屏2024-11-07 14.04.50"/>
            <p:cNvPicPr>
              <a:picLocks noChangeAspect="1"/>
            </p:cNvPicPr>
            <p:nvPr/>
          </p:nvPicPr>
          <p:blipFill>
            <a:blip r:embed="rId2"/>
            <a:srcRect r="30409"/>
            <a:stretch>
              <a:fillRect/>
            </a:stretch>
          </p:blipFill>
          <p:spPr>
            <a:xfrm rot="16200000">
              <a:off x="12712" y="1950"/>
              <a:ext cx="5467" cy="6335"/>
            </a:xfrm>
            <a:prstGeom prst="rect">
              <a:avLst/>
            </a:prstGeom>
          </p:spPr>
        </p:pic>
        <p:pic>
          <p:nvPicPr>
            <p:cNvPr id="9" name="图片 8" descr="截屏2024-11-07 14.05.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20" y="8325"/>
              <a:ext cx="5287" cy="13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340360"/>
            <a:ext cx="10515600" cy="1325563"/>
          </a:xfrm>
        </p:spPr>
        <p:txBody>
          <a:bodyPr/>
          <a:p>
            <a:r>
              <a:rPr lang="en-US" altLang="zh-CN" sz="4000"/>
              <a:t>Q2: How does the variety of words grow?</a:t>
            </a:r>
            <a:endParaRPr lang="en-US" altLang="zh-CN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Define entropy using unigram probabilities</a:t>
            </a:r>
            <a:endParaRPr lang="en-US" altLang="zh-CN" sz="2400"/>
          </a:p>
        </p:txBody>
      </p:sp>
      <p:pic>
        <p:nvPicPr>
          <p:cNvPr id="4" name="图片 3" descr="截屏2024-11-07 15.56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2437130"/>
            <a:ext cx="2821940" cy="937260"/>
          </a:xfrm>
          <a:prstGeom prst="rect">
            <a:avLst/>
          </a:prstGeom>
        </p:spPr>
      </p:pic>
      <p:pic>
        <p:nvPicPr>
          <p:cNvPr id="5" name="图片 4" descr="截屏2024-11-07 15.58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65" y="1571625"/>
            <a:ext cx="4397375" cy="4678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9540" y="6249670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Word position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 rot="16200000">
            <a:off x="6171565" y="3161030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Entropy</a:t>
            </a:r>
            <a:endParaRPr lang="en-US" altLang="zh-CN"/>
          </a:p>
        </p:txBody>
      </p:sp>
      <p:pic>
        <p:nvPicPr>
          <p:cNvPr id="8" name="图片 7" descr="截屏2024-11-07 15.59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35" y="4977765"/>
            <a:ext cx="5652135" cy="1271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Paper B: </a:t>
            </a:r>
            <a:r>
              <a:rPr lang="en-US" altLang="zh-CN"/>
              <a:t>Poisson Evolution in Word Selection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en-US" altLang="zh-CN" sz="2400"/>
                  <a:t>The invocation of new words in human language samples is governed by a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slowly changing</a:t>
                </a:r>
                <a:r>
                  <a:rPr lang="en-US" altLang="zh-CN" sz="2400"/>
                  <a:t> Poisson process.</a:t>
                </a:r>
                <a:endParaRPr lang="en-US" altLang="zh-CN" sz="2400"/>
              </a:p>
              <a:p>
                <a:r>
                  <a:rPr lang="en-US" altLang="zh-CN" sz="2400"/>
                  <a:t>The Poisson constant is in the form:</a:t>
                </a:r>
                <a:endParaRPr lang="en-US" altLang="zh-CN" sz="2400"/>
              </a:p>
              <a:p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/>
                  <a:t>This form implies that there are </a:t>
                </a:r>
                <a:r>
                  <a:rPr lang="en-US" altLang="zh-CN" sz="2400" b="1"/>
                  <a:t>opening</a:t>
                </a:r>
                <a:r>
                  <a:rPr lang="en-US" altLang="zh-CN" sz="2400"/>
                  <a:t>, </a:t>
                </a:r>
                <a:r>
                  <a:rPr lang="en-US" altLang="zh-CN" sz="2400" b="1"/>
                  <a:t>middle </a:t>
                </a:r>
                <a:r>
                  <a:rPr lang="en-US" altLang="zh-CN" sz="2400"/>
                  <a:t>and </a:t>
                </a:r>
                <a:r>
                  <a:rPr lang="en-US" altLang="zh-CN" sz="2400" b="1"/>
                  <a:t>final </a:t>
                </a:r>
                <a:r>
                  <a:rPr lang="en-US" altLang="zh-CN" sz="2400"/>
                  <a:t>phases to the introduction of new words</a:t>
                </a:r>
                <a:endParaRPr lang="en-US" altLang="zh-CN" sz="240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</m:oMath>
                </a14:m>
                <a:r>
                  <a:rPr lang="en-US" altLang="zh-CN" sz="2400"/>
                  <a:t> quantifies how the penchant (</a:t>
                </a:r>
                <a:r>
                  <a:rPr lang="zh-CN" altLang="en-US" sz="2400"/>
                  <a:t>偏好</a:t>
                </a:r>
                <a:r>
                  <a:rPr lang="en-US" altLang="zh-CN" sz="2400"/>
                  <a:t>) of humans to introduce new words declines with the progression of their narratives, written or spoken.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截屏2024-11-08 10.34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3231515"/>
            <a:ext cx="9010650" cy="56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 altLang="zh-CN"/>
                  <a:t>Poisson Evolution: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/>
                  <a:t> evolves over time</a:t>
                </a:r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11-08 10.38.52"/>
          <p:cNvPicPr>
            <a:picLocks noChangeAspect="1"/>
          </p:cNvPicPr>
          <p:nvPr/>
        </p:nvPicPr>
        <p:blipFill>
          <a:blip r:embed="rId2"/>
          <a:srcRect t="5258"/>
          <a:stretch>
            <a:fillRect/>
          </a:stretch>
        </p:blipFill>
        <p:spPr>
          <a:xfrm>
            <a:off x="424180" y="1512570"/>
            <a:ext cx="4578985" cy="4859020"/>
          </a:xfrm>
          <a:prstGeom prst="rect">
            <a:avLst/>
          </a:prstGeom>
        </p:spPr>
      </p:pic>
      <p:pic>
        <p:nvPicPr>
          <p:cNvPr id="5" name="图片 4" descr="截屏2024-11-08 10.40.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45" y="5701665"/>
            <a:ext cx="7336155" cy="614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Fit Poisson constants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680845"/>
                <a:ext cx="10515600" cy="4351338"/>
              </a:xfrm>
            </p:spPr>
            <p:txBody>
              <a:bodyPr/>
              <a:p>
                <a:r>
                  <a:rPr lang="en-US" altLang="zh-CN" sz="2400"/>
                  <a:t>Fit a cumulative rate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400"/>
                  <a:t> from the data of previous graph: </a:t>
                </a:r>
                <a:endParaRPr lang="en-US" altLang="zh-CN" sz="2400"/>
              </a:p>
              <a:p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/>
                  <a:t>Derive the true rate 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400"/>
                  <a:t>, using the differential equation (?) of above:</a:t>
                </a:r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/>
                  <a:t>Then the derivative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  <m:r>
                      <a:rPr lang="en-US" altLang="zh-CN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400"/>
                  <a:t> is: 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68084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截屏2024-11-08 11.03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2231390"/>
            <a:ext cx="9363075" cy="661035"/>
          </a:xfrm>
          <a:prstGeom prst="rect">
            <a:avLst/>
          </a:prstGeom>
        </p:spPr>
      </p:pic>
      <p:pic>
        <p:nvPicPr>
          <p:cNvPr id="5" name="图片 4" descr="截屏2024-11-08 11.05.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55" y="3539490"/>
            <a:ext cx="6884035" cy="669925"/>
          </a:xfrm>
          <a:prstGeom prst="rect">
            <a:avLst/>
          </a:prstGeom>
        </p:spPr>
      </p:pic>
      <p:pic>
        <p:nvPicPr>
          <p:cNvPr id="6" name="图片 5" descr="截屏2024-11-08 11.07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25" y="4856480"/>
            <a:ext cx="7278370" cy="683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3171</Words>
  <Application>WPS 文字</Application>
  <PresentationFormat>宽屏</PresentationFormat>
  <Paragraphs>137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Microsoft YaHei</vt:lpstr>
      <vt:lpstr>Wingdings</vt:lpstr>
      <vt:lpstr>汉仪书宋二KW</vt:lpstr>
      <vt:lpstr>微软雅黑</vt:lpstr>
      <vt:lpstr>宋体</vt:lpstr>
      <vt:lpstr>Arial Unicode MS</vt:lpstr>
      <vt:lpstr>Calibri</vt:lpstr>
      <vt:lpstr>Helvetica Neue</vt:lpstr>
      <vt:lpstr>DejaVu Math TeX Gyre</vt:lpstr>
      <vt:lpstr>WPS</vt:lpstr>
      <vt:lpstr>近期文章分享</vt:lpstr>
      <vt:lpstr>Papers</vt:lpstr>
      <vt:lpstr>A.F. Badalamenti et al.: Paper A +B</vt:lpstr>
      <vt:lpstr>Q1: Temporal property of new words?</vt:lpstr>
      <vt:lpstr>Poisson = Negative Exponential</vt:lpstr>
      <vt:lpstr>Q2: How does the variety of words grow?</vt:lpstr>
      <vt:lpstr>Paper B: </vt:lpstr>
      <vt:lpstr>PowerPoint 演示文稿</vt:lpstr>
      <vt:lpstr>PowerPoint 演示文稿</vt:lpstr>
      <vt:lpstr>PowerPoint 演示文稿</vt:lpstr>
      <vt:lpstr>Bao et al.: PDF Approach for Text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微信用户</cp:lastModifiedBy>
  <cp:revision>36</cp:revision>
  <dcterms:created xsi:type="dcterms:W3CDTF">2024-11-08T03:19:30Z</dcterms:created>
  <dcterms:modified xsi:type="dcterms:W3CDTF">2024-11-08T03:19:30Z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2052-6.13.0.8911</vt:lpwstr>
  </property>
  <property fmtid="{D5CDD505-2E9C-101B-9397-08002B2CF9AE}" pid="3" name="ICV">
    <vt:lpwstr>6DF466B29429079D194F2C67BCFBB7D9_41</vt:lpwstr>
  </property>
</Properties>
</file>